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70" r:id="rId6"/>
    <p:sldId id="261" r:id="rId7"/>
    <p:sldId id="263" r:id="rId8"/>
    <p:sldId id="264" r:id="rId9"/>
    <p:sldId id="271" r:id="rId10"/>
    <p:sldId id="265" r:id="rId11"/>
    <p:sldId id="266" r:id="rId12"/>
    <p:sldId id="267" r:id="rId13"/>
    <p:sldId id="272" r:id="rId14"/>
    <p:sldId id="268" r:id="rId15"/>
    <p:sldId id="269" r:id="rId16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5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FD76877-ABA5-4557-87AF-1A040F31D8B4}" type="slidenum">
              <a:rPr lang="es-AR" smtClean="0"/>
              <a:t>‹Nº›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47B5DC4-5663-47EF-B718-1DBFF35145AD}" type="datetimeFigureOut">
              <a:rPr lang="es-AR" smtClean="0"/>
              <a:t>01/08/2025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err="1" smtClean="0"/>
              <a:t>The</a:t>
            </a:r>
            <a:r>
              <a:rPr lang="es-AR" dirty="0" smtClean="0"/>
              <a:t> </a:t>
            </a:r>
            <a:r>
              <a:rPr lang="es-AR" dirty="0" err="1" smtClean="0"/>
              <a:t>Next</a:t>
            </a:r>
            <a:r>
              <a:rPr lang="es-AR" dirty="0" smtClean="0"/>
              <a:t> </a:t>
            </a:r>
            <a:r>
              <a:rPr lang="es-AR" dirty="0" err="1" smtClean="0"/>
              <a:t>Mindset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 fontAlgn="base">
              <a:buNone/>
            </a:pPr>
            <a:endParaRPr lang="es-AR" b="1" cap="all" dirty="0">
              <a:solidFill>
                <a:srgbClr val="0A263B"/>
              </a:solidFill>
              <a:latin typeface="Montserrat"/>
            </a:endParaRPr>
          </a:p>
          <a:p>
            <a:pPr marL="914400" lvl="2" indent="0" fontAlgn="base">
              <a:buNone/>
            </a:pPr>
            <a:endParaRPr lang="es-AR" b="1" i="0" cap="all" dirty="0" smtClean="0">
              <a:solidFill>
                <a:srgbClr val="0A263B"/>
              </a:solidFill>
              <a:effectLst/>
              <a:latin typeface="Montserrat"/>
            </a:endParaRPr>
          </a:p>
          <a:p>
            <a:pPr marL="914400" lvl="2" indent="0" fontAlgn="base">
              <a:buNone/>
            </a:pPr>
            <a:endParaRPr lang="es-AR" b="1" cap="all" dirty="0">
              <a:solidFill>
                <a:srgbClr val="0A263B"/>
              </a:solidFill>
              <a:latin typeface="Montserrat"/>
            </a:endParaRPr>
          </a:p>
          <a:p>
            <a:pPr marL="914400" lvl="2" indent="0" fontAlgn="base">
              <a:buNone/>
            </a:pPr>
            <a:endParaRPr lang="es-AR" b="1" cap="all" dirty="0">
              <a:solidFill>
                <a:srgbClr val="0A263B"/>
              </a:solidFill>
              <a:latin typeface="Montserrat"/>
            </a:endParaRPr>
          </a:p>
          <a:p>
            <a:pPr marL="914400" lvl="2" indent="0" fontAlgn="base">
              <a:buNone/>
            </a:pPr>
            <a:r>
              <a:rPr lang="es-AR" sz="2400" dirty="0" smtClean="0">
                <a:solidFill>
                  <a:srgbClr val="7030A0"/>
                </a:solidFill>
              </a:rPr>
              <a:t>¿</a:t>
            </a:r>
            <a:r>
              <a:rPr lang="es-AR" sz="2400" dirty="0" smtClean="0">
                <a:solidFill>
                  <a:srgbClr val="7030A0"/>
                </a:solidFill>
              </a:rPr>
              <a:t>Estás listo para liderar en esta nueva realidad?</a:t>
            </a:r>
            <a:endParaRPr lang="es-AR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95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2800" b="1" dirty="0" smtClean="0"/>
              <a:t>Una nueva mentalidad frente a un mundo que cambió para siempre</a:t>
            </a:r>
            <a:endParaRPr lang="es-AR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s-AR" b="1" cap="all" dirty="0" smtClean="0"/>
          </a:p>
          <a:p>
            <a:pPr marL="0" indent="0" fontAlgn="base">
              <a:buNone/>
            </a:pPr>
            <a:r>
              <a:rPr lang="es-AR" b="1" cap="all" dirty="0" smtClean="0"/>
              <a:t>¿</a:t>
            </a:r>
            <a:r>
              <a:rPr lang="es-AR" b="1" cap="all" dirty="0"/>
              <a:t>Por qué ahora?</a:t>
            </a:r>
          </a:p>
          <a:p>
            <a:pPr fontAlgn="base"/>
            <a:r>
              <a:rPr lang="es-AR" dirty="0"/>
              <a:t>En un contexto marcado por la disrupción tecnológica e irrupción de la IA; un reordenamiento geopolítico; la ruptura comercial global y la emergencia climática, presentamos una manera completamente nueva de abordar los desafíos para la correcta toma de decisiones.</a:t>
            </a:r>
          </a:p>
          <a:p>
            <a:pPr fontAlgn="base"/>
            <a:r>
              <a:rPr lang="es-AR" dirty="0"/>
              <a:t>El cambio profundo y multidimensional al que se enfrentan las marcas requiere actuar hoy mismo para maximizar las oportunidades y minimizar los riesgos. Ofrecemos la perspectiva, la experiencia y las soluciones estratégicas para guiar a los clientes en este cambio de rumbo.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2361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642194"/>
          </a:xfrm>
        </p:spPr>
        <p:txBody>
          <a:bodyPr>
            <a:noAutofit/>
          </a:bodyPr>
          <a:lstStyle/>
          <a:p>
            <a:r>
              <a:rPr lang="es-AR" sz="2800" b="1" dirty="0" smtClean="0"/>
              <a:t>Una perspectiva distinta</a:t>
            </a:r>
            <a:r>
              <a:rPr lang="es-AR" sz="2000" dirty="0" smtClean="0"/>
              <a:t/>
            </a:r>
            <a:br>
              <a:rPr lang="es-AR" sz="2000" dirty="0" smtClean="0"/>
            </a:br>
            <a:r>
              <a:rPr lang="es-AR" sz="2000" dirty="0" smtClean="0">
                <a:solidFill>
                  <a:schemeClr val="accent1"/>
                </a:solidFill>
              </a:rPr>
              <a:t>Este momento exige que abordemos cada toma de decisión desde una perspectiva distinta. Es hora de decidir si liderar el cambio o quedarse atrás del mismo.</a:t>
            </a:r>
            <a:endParaRPr lang="es-AR" sz="2000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s-AR" b="1" cap="all" dirty="0" smtClean="0"/>
              <a:t>Un </a:t>
            </a:r>
            <a:r>
              <a:rPr lang="es-AR" b="1" cap="all" dirty="0"/>
              <a:t>cambio profundo</a:t>
            </a:r>
            <a:endParaRPr lang="es-AR" b="1" i="1" cap="all" dirty="0"/>
          </a:p>
          <a:p>
            <a:pPr fontAlgn="base"/>
            <a:r>
              <a:rPr lang="es-AR" i="1" dirty="0"/>
              <a:t>No hablamos de cambio gradual o ten</a:t>
            </a:r>
            <a:r>
              <a:rPr lang="es-AR" dirty="0"/>
              <a:t>dencias emergentes. La transformación es completa y poliédrica. Y ocupa el ámbito empresarial, social, político, económico y cultural.</a:t>
            </a:r>
          </a:p>
          <a:p>
            <a:pPr marL="0" indent="0" fontAlgn="base">
              <a:buNone/>
            </a:pPr>
            <a:r>
              <a:rPr lang="es-AR" b="1" cap="all" dirty="0"/>
              <a:t>Sentido de urgencia</a:t>
            </a:r>
          </a:p>
          <a:p>
            <a:pPr fontAlgn="base"/>
            <a:r>
              <a:rPr lang="es-AR" dirty="0"/>
              <a:t>No hablamos del futuro. Es crucial actuar rápido y tomar decisiones de hoy para mañana.</a:t>
            </a:r>
          </a:p>
          <a:p>
            <a:pPr marL="0" indent="0" fontAlgn="base">
              <a:buNone/>
            </a:pPr>
            <a:r>
              <a:rPr lang="es-AR" b="1" cap="all" dirty="0"/>
              <a:t>Punto de inflexión</a:t>
            </a:r>
          </a:p>
          <a:p>
            <a:pPr fontAlgn="base"/>
            <a:r>
              <a:rPr lang="es-AR" dirty="0"/>
              <a:t>Nos enfrentamos a una redefinición profunda e inmediata de las reglas del juego para empresas y sus líderes.</a:t>
            </a:r>
          </a:p>
          <a:p>
            <a:pPr marL="0" indent="0" fontAlgn="base">
              <a:buNone/>
            </a:pPr>
            <a:r>
              <a:rPr lang="es-AR" b="1" cap="all" dirty="0"/>
              <a:t>Con potencial</a:t>
            </a:r>
          </a:p>
          <a:p>
            <a:pPr fontAlgn="base"/>
            <a:r>
              <a:rPr lang="es-AR" dirty="0"/>
              <a:t>Oportunidad de aprovechar este momento para dar un salto transformador. Mientras que quienes no actúen se arriesgan a quedarse atrás irreversiblemente.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0365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/>
              <a:t>Ocho cambios </a:t>
            </a:r>
            <a:r>
              <a:rPr lang="es-AR" sz="2800" b="1" dirty="0" err="1" smtClean="0"/>
              <a:t>mindset</a:t>
            </a:r>
            <a:r>
              <a:rPr lang="es-AR" sz="2800" b="1" dirty="0" smtClean="0"/>
              <a:t> y ocho soluciones enmarcadas en tres ámbitos de actuación</a:t>
            </a:r>
            <a:endParaRPr lang="es-AR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844824"/>
            <a:ext cx="7704856" cy="4464496"/>
          </a:xfrm>
        </p:spPr>
        <p:txBody>
          <a:bodyPr>
            <a:normAutofit/>
          </a:bodyPr>
          <a:lstStyle/>
          <a:p>
            <a:r>
              <a:rPr lang="es-AR" sz="2800" dirty="0" smtClean="0"/>
              <a:t>en este momento, la toma de decisiones requiere una manera completamente diferente de afrontar la realidad.</a:t>
            </a:r>
          </a:p>
          <a:p>
            <a:r>
              <a:rPr lang="es-AR" sz="2800" dirty="0" smtClean="0"/>
              <a:t>Identificamos 3 ámbitos de actuación empresarial claves, donde enmarcamos 8 cambios de perspectiva y 8 soluciones que ofrecen respuestas concretas a los retos del presente. Desde la comprensión del contexto y el cambio correcto de enfoque.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428045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708920"/>
            <a:ext cx="7620000" cy="1143000"/>
          </a:xfrm>
        </p:spPr>
        <p:txBody>
          <a:bodyPr/>
          <a:lstStyle/>
          <a:p>
            <a:r>
              <a:rPr lang="es-AR" dirty="0" smtClean="0"/>
              <a:t>		INFLUENCIA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pPr marL="11430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623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0800000" flipV="1">
            <a:off x="611560" y="476672"/>
            <a:ext cx="8064896" cy="1296143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/>
              <a:t/>
            </a:r>
            <a:br>
              <a:rPr lang="es-AR" dirty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/>
              <a:t/>
            </a:r>
            <a:br>
              <a:rPr lang="es-AR" dirty="0"/>
            </a:br>
            <a:r>
              <a:rPr lang="es-AR" sz="2400" dirty="0" smtClean="0"/>
              <a:t>1) Del </a:t>
            </a:r>
            <a:r>
              <a:rPr lang="es-AR" sz="2400" dirty="0" err="1" smtClean="0"/>
              <a:t>mindset</a:t>
            </a:r>
            <a:r>
              <a:rPr lang="es-AR" sz="2400" dirty="0" smtClean="0"/>
              <a:t> “de pensar para las personas al de pensar para los </a:t>
            </a:r>
            <a:r>
              <a:rPr lang="es-AR" sz="2400" dirty="0" err="1" smtClean="0"/>
              <a:t>LLMs</a:t>
            </a:r>
            <a:r>
              <a:rPr lang="es-AR" sz="2400" dirty="0" smtClean="0"/>
              <a:t>»</a:t>
            </a:r>
            <a:br>
              <a:rPr lang="es-AR" sz="2400" dirty="0" smtClean="0"/>
            </a:br>
            <a:endParaRPr lang="es-AR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848872" cy="4248472"/>
          </a:xfrm>
        </p:spPr>
        <p:txBody>
          <a:bodyPr>
            <a:noAutofit/>
          </a:bodyPr>
          <a:lstStyle/>
          <a:p>
            <a:r>
              <a:rPr lang="es-AR" sz="2200" dirty="0" smtClean="0">
                <a:solidFill>
                  <a:schemeClr val="tx1"/>
                </a:solidFill>
              </a:rPr>
              <a:t>	Solución 1: </a:t>
            </a:r>
            <a:r>
              <a:rPr lang="es-AR" sz="2200" dirty="0" err="1" smtClean="0">
                <a:solidFill>
                  <a:schemeClr val="tx1"/>
                </a:solidFill>
              </a:rPr>
              <a:t>LLMs</a:t>
            </a:r>
            <a:r>
              <a:rPr lang="es-AR" sz="2200" dirty="0" smtClean="0">
                <a:solidFill>
                  <a:schemeClr val="tx1"/>
                </a:solidFill>
              </a:rPr>
              <a:t> (</a:t>
            </a:r>
            <a:r>
              <a:rPr lang="es-AR" sz="2200" dirty="0" err="1" smtClean="0">
                <a:solidFill>
                  <a:schemeClr val="tx1"/>
                </a:solidFill>
              </a:rPr>
              <a:t>Large</a:t>
            </a:r>
            <a:r>
              <a:rPr lang="es-AR" sz="2200" dirty="0" smtClean="0">
                <a:solidFill>
                  <a:schemeClr val="tx1"/>
                </a:solidFill>
              </a:rPr>
              <a:t> </a:t>
            </a:r>
            <a:r>
              <a:rPr lang="es-AR" sz="2200" dirty="0" err="1" smtClean="0">
                <a:solidFill>
                  <a:schemeClr val="tx1"/>
                </a:solidFill>
              </a:rPr>
              <a:t>Language</a:t>
            </a:r>
            <a:r>
              <a:rPr lang="es-AR" sz="2200" dirty="0" smtClean="0">
                <a:solidFill>
                  <a:schemeClr val="tx1"/>
                </a:solidFill>
              </a:rPr>
              <a:t> </a:t>
            </a:r>
            <a:r>
              <a:rPr lang="es-AR" sz="2200" dirty="0" err="1" smtClean="0">
                <a:solidFill>
                  <a:schemeClr val="tx1"/>
                </a:solidFill>
              </a:rPr>
              <a:t>Models</a:t>
            </a:r>
            <a:r>
              <a:rPr lang="es-AR" sz="22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s-AR" sz="2200" dirty="0" smtClean="0">
                <a:solidFill>
                  <a:schemeClr val="tx1"/>
                </a:solidFill>
              </a:rPr>
              <a:t>La IA generativa está cambiando cómo las personas descubren y entienden a las marcas. Los modelos de lenguaje no solo informan: también interpretan y recomiendan. En este nuevo entorno, no basta con ser visible: hay que gestionar cómo la IA representa tu marca.</a:t>
            </a:r>
          </a:p>
          <a:p>
            <a:r>
              <a:rPr lang="es-AR" sz="2200" dirty="0" smtClean="0">
                <a:solidFill>
                  <a:schemeClr val="tx1"/>
                </a:solidFill>
              </a:rPr>
              <a:t>Alineamos narrativa, propósito y activos digitales con la lógica de estos modelos. Optimizamos tu presencia donde la IA aprende y diseñamos estrategias para que lo que diga sobre ti esté en línea con lo que quieres proyectar.</a:t>
            </a:r>
            <a:endParaRPr lang="es-AR" sz="2200" dirty="0" smtClean="0"/>
          </a:p>
          <a:p>
            <a:endParaRPr lang="es-AR" sz="2200" dirty="0"/>
          </a:p>
          <a:p>
            <a:endParaRPr lang="es-AR" sz="2200" dirty="0" smtClean="0"/>
          </a:p>
          <a:p>
            <a:endParaRPr lang="es-AR" sz="2200" dirty="0"/>
          </a:p>
          <a:p>
            <a:endParaRPr lang="es-AR" sz="2200" dirty="0" smtClean="0"/>
          </a:p>
          <a:p>
            <a:endParaRPr lang="es-AR" sz="2200" dirty="0"/>
          </a:p>
          <a:p>
            <a:endParaRPr lang="es-AR" sz="2200" dirty="0" smtClean="0"/>
          </a:p>
          <a:p>
            <a:endParaRPr lang="es-AR" sz="2200" dirty="0" smtClean="0"/>
          </a:p>
        </p:txBody>
      </p:sp>
    </p:spTree>
    <p:extLst>
      <p:ext uri="{BB962C8B-B14F-4D97-AF65-F5344CB8AC3E}">
        <p14:creationId xmlns:p14="http://schemas.microsoft.com/office/powerpoint/2010/main" val="41615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743" y="5794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sz="3100" dirty="0" smtClean="0"/>
              <a:t/>
            </a:r>
            <a:br>
              <a:rPr lang="es-AR" sz="3100" dirty="0" smtClean="0"/>
            </a:br>
            <a:r>
              <a:rPr lang="es-AR" sz="2700" dirty="0" smtClean="0"/>
              <a:t>2) Del </a:t>
            </a:r>
            <a:r>
              <a:rPr lang="es-AR" sz="2700" dirty="0" err="1" smtClean="0"/>
              <a:t>mindset</a:t>
            </a:r>
            <a:r>
              <a:rPr lang="es-AR" sz="2700" dirty="0" smtClean="0"/>
              <a:t> “de protegerse ante las regulaciones al de ANTICIPAR E INCIDIR EN LAS POLÍTICAS”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dirty="0" smtClean="0"/>
              <a:t>	Solución 2: DIPLOMACY IN NEW DECISION MAKING CENTERS</a:t>
            </a:r>
          </a:p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r>
              <a:rPr lang="es-AR" dirty="0" smtClean="0"/>
              <a:t>En el nuevo mapa de poder global, los centros de decisión como EE. UU. y la UE no solo regulan: definen el futuro económico de las empresas. Para influir en estos espacios, ya no basta con representación gremial; se requiere presencia directa, conocimiento político y acción estratégica.</a:t>
            </a:r>
          </a:p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r>
              <a:rPr lang="es-AR" dirty="0" smtClean="0"/>
              <a:t>Gracias a la combinación de análisis de datos, visión de negocio y experiencia institucional, hemos ayudado a organizaciones líderes a anticipar riesgos, detectar oportunidades clave y construir influencia real en los entornos que deciden el rumbo del mercado.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9091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sz="3100" dirty="0" smtClean="0"/>
              <a:t/>
            </a:r>
            <a:br>
              <a:rPr lang="es-AR" sz="3100" dirty="0" smtClean="0"/>
            </a:br>
            <a:r>
              <a:rPr lang="es-AR" sz="3100" dirty="0"/>
              <a:t/>
            </a:r>
            <a:br>
              <a:rPr lang="es-AR" sz="3100" dirty="0"/>
            </a:br>
            <a:r>
              <a:rPr lang="es-AR" sz="2700" dirty="0" smtClean="0"/>
              <a:t>3) Del </a:t>
            </a:r>
            <a:r>
              <a:rPr lang="es-AR" sz="2700" dirty="0" err="1" smtClean="0"/>
              <a:t>mindset</a:t>
            </a:r>
            <a:r>
              <a:rPr lang="es-AR" sz="2700" dirty="0" smtClean="0"/>
              <a:t> “de los mensajes clave al de las NARRATIVAS ADAPTATIVAS”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 smtClean="0"/>
              <a:t> 	Solución 3: CORPORATE NARRATIVE &amp; LEADERSHIP</a:t>
            </a:r>
          </a:p>
          <a:p>
            <a:endParaRPr lang="es-AR" dirty="0" smtClean="0"/>
          </a:p>
          <a:p>
            <a:r>
              <a:rPr lang="es-AR" dirty="0" smtClean="0"/>
              <a:t>En un entorno donde la gestión avanza más rápido que la capacidad de explicarla, las empresas necesitan algo más que discursos bien escritos: necesitan narrativas estratégicas que proyecten decisiones, movilicen equipos y conecten con el momento.</a:t>
            </a:r>
          </a:p>
          <a:p>
            <a:endParaRPr lang="es-AR" dirty="0" smtClean="0"/>
          </a:p>
          <a:p>
            <a:r>
              <a:rPr lang="es-AR" dirty="0" smtClean="0"/>
              <a:t>Ayudamos a líderes y organizaciones a traducir la complejidad en conceptos universales, claros y accionables. Creamos expresiones narrativas adaptativas, coherentes con el ritmo del negocio, el contexto cambiante y las expectativas sociales.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3500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780928"/>
            <a:ext cx="7620000" cy="1143000"/>
          </a:xfrm>
        </p:spPr>
        <p:txBody>
          <a:bodyPr/>
          <a:lstStyle/>
          <a:p>
            <a:r>
              <a:rPr lang="es-AR" dirty="0" smtClean="0"/>
              <a:t>	DECISION </a:t>
            </a:r>
            <a:r>
              <a:rPr lang="es-AR" dirty="0"/>
              <a:t>MAKING</a:t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pPr marL="11430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60659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7620000" cy="1143000"/>
          </a:xfrm>
        </p:spPr>
        <p:txBody>
          <a:bodyPr>
            <a:normAutofit/>
          </a:bodyPr>
          <a:lstStyle/>
          <a:p>
            <a:r>
              <a:rPr lang="es-AR" sz="3600" dirty="0"/>
              <a:t> </a:t>
            </a:r>
            <a:r>
              <a:rPr lang="es-AR" sz="2700" dirty="0"/>
              <a:t>Del </a:t>
            </a:r>
            <a:r>
              <a:rPr lang="es-AR" sz="2700" dirty="0" err="1"/>
              <a:t>mindset</a:t>
            </a:r>
            <a:r>
              <a:rPr lang="es-AR" sz="2700" dirty="0"/>
              <a:t> “de almacenar datos al de VISUALIZAR DECISIONES”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713387"/>
          </a:xfrm>
        </p:spPr>
        <p:txBody>
          <a:bodyPr>
            <a:normAutofit/>
          </a:bodyPr>
          <a:lstStyle/>
          <a:p>
            <a:endParaRPr lang="es-AR" dirty="0" smtClean="0"/>
          </a:p>
          <a:p>
            <a:pPr marL="0" indent="0">
              <a:buNone/>
            </a:pPr>
            <a:r>
              <a:rPr lang="es-AR" dirty="0" smtClean="0"/>
              <a:t>      		        Solución 4: SMART DATA</a:t>
            </a:r>
          </a:p>
          <a:p>
            <a:r>
              <a:rPr lang="es-AR" dirty="0" smtClean="0"/>
              <a:t>La fragmentación de canales y plataformas ha convertido la gestión de la información en un reto creciente para las empresas. Sin una visión integrada, los datos se dispersan, los procesos se ralentizan y las decisiones pierden precisión.</a:t>
            </a:r>
          </a:p>
          <a:p>
            <a:endParaRPr lang="es-AR" dirty="0" smtClean="0"/>
          </a:p>
          <a:p>
            <a:r>
              <a:rPr lang="es-AR" dirty="0" smtClean="0"/>
              <a:t>Partimos de una premisa clara: convertir complejidad en claridad. Integramos fuentes diversas en ecosistemas unificados, definimos </a:t>
            </a:r>
            <a:r>
              <a:rPr lang="es-AR" dirty="0" err="1" smtClean="0"/>
              <a:t>KPIs</a:t>
            </a:r>
            <a:r>
              <a:rPr lang="es-AR" dirty="0" smtClean="0"/>
              <a:t> estratégicos, y desarrollamos visualizaciones inteligentes que utilizan IA para priorizar lo relevante y traducir los datos en una ventaja competitiva real.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250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	Solución </a:t>
            </a:r>
            <a: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5: GEOPOLITICS APPLIED TO THE STRATEGY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La interdependencia global y el avance tecnológico han convertido a la geopolítica en un factor clave para la toma de decisiones empresariales. Ya no es posible trazar estrategias sin considerar cómo los movimientos políticos, económicos y legales a nivel internacional impactan en la operación y reputación de las compañías a nivel local.</a:t>
            </a:r>
          </a:p>
          <a:p>
            <a:endParaRPr lang="es-AR" dirty="0" smtClean="0"/>
          </a:p>
          <a:p>
            <a:r>
              <a:rPr lang="es-AR" dirty="0" smtClean="0"/>
              <a:t>Incorporamos análisis geopolíticos activables para que las empresas puedan moverse con más inteligencia en un mundo donde lo local y lo global ya no se pueden separar.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09109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548680"/>
            <a:ext cx="7620000" cy="1143000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s-AR" sz="2200" spc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Solución </a:t>
            </a:r>
            <a:r>
              <a:rPr lang="es-AR" sz="2200" spc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6: ANTIFRAGILITY</a:t>
            </a:r>
            <a: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 smtClean="0"/>
              <a:t>		</a:t>
            </a:r>
          </a:p>
          <a:p>
            <a:r>
              <a:rPr lang="es-AR" dirty="0" smtClean="0"/>
              <a:t>Pasamos de enfrentar crisis puntuales a convivir con el </a:t>
            </a:r>
            <a:r>
              <a:rPr lang="es-AR" dirty="0" err="1" smtClean="0"/>
              <a:t>permarriesgo</a:t>
            </a:r>
            <a:r>
              <a:rPr lang="es-AR" dirty="0" smtClean="0"/>
              <a:t>. En este nuevo entorno las empresas necesitan marcos de riesgo que no solo soporten la volatilidad, sino que les permitan crecer a partir de ella.</a:t>
            </a:r>
          </a:p>
          <a:p>
            <a:endParaRPr lang="es-AR" dirty="0" smtClean="0"/>
          </a:p>
          <a:p>
            <a:r>
              <a:rPr lang="es-AR" dirty="0" smtClean="0"/>
              <a:t>Ayudamos a las organizaciones a anticiparse, adaptarse y fortalecerse ante contextos complejos, confusos o caóticos. Diseñamos soluciones </a:t>
            </a:r>
            <a:r>
              <a:rPr lang="es-AR" dirty="0" err="1" smtClean="0"/>
              <a:t>reputacionales</a:t>
            </a:r>
            <a:r>
              <a:rPr lang="es-AR" dirty="0" smtClean="0"/>
              <a:t> para cuatro escenarios críticos, que permiten transformar la incertidumbre paralizante en una ventaja competitiva sostenible.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8371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852936"/>
            <a:ext cx="7620000" cy="1143000"/>
          </a:xfrm>
        </p:spPr>
        <p:txBody>
          <a:bodyPr/>
          <a:lstStyle/>
          <a:p>
            <a:r>
              <a:rPr lang="es-AR" dirty="0" smtClean="0"/>
              <a:t>		ENGAGEMENT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endParaRPr lang="es-AR" dirty="0"/>
          </a:p>
          <a:p>
            <a:pPr marL="114300" indent="0">
              <a:buNone/>
            </a:pPr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396394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</a:pPr>
            <a: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es-AR" sz="2200" spc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s-AR" sz="2200" spc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Del </a:t>
            </a:r>
            <a:r>
              <a:rPr lang="es-AR" sz="2200" spc="0" dirty="0" err="1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mindset</a:t>
            </a:r>
            <a:r>
              <a:rPr lang="es-AR" sz="2200" spc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 “de seleccionar personas al de SER ELEGIDO POR ELLAS”</a:t>
            </a:r>
            <a:br>
              <a:rPr lang="es-AR" sz="2200" spc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 smtClean="0"/>
              <a:t>   	Solución 7: EMPLOYER BRANDING/CULTURAL SHIFT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El talento se relaciona con su lugar de trabajo como lo haría con una marca que consume: busca propósito, afinidad y experiencia.</a:t>
            </a:r>
          </a:p>
          <a:p>
            <a:endParaRPr lang="es-AR" dirty="0" smtClean="0"/>
          </a:p>
          <a:p>
            <a:r>
              <a:rPr lang="es-AR" dirty="0" smtClean="0"/>
              <a:t>Conectamos a través de datos y creatividad lo que hace única a cada compañía con las expectativas del talento, construyendo un relato empleador auténtico, movilizador y coherente con su cultura. Desde el diagnóstico hasta el plan de acción, transformamos ese relato en experiencias que fidelizan, inspiran y diferencian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66580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3100" dirty="0" smtClean="0"/>
              <a:t/>
            </a:r>
            <a:br>
              <a:rPr lang="es-AR" sz="3100" dirty="0" smtClean="0"/>
            </a:br>
            <a:r>
              <a:rPr lang="es-AR" sz="3100" dirty="0"/>
              <a:t/>
            </a:r>
            <a:br>
              <a:rPr lang="es-AR" sz="3100" dirty="0"/>
            </a:br>
            <a:r>
              <a:rPr lang="es-AR" sz="2700" dirty="0" smtClean="0"/>
              <a:t>Del </a:t>
            </a:r>
            <a:r>
              <a:rPr lang="es-AR" sz="2700" dirty="0" err="1" smtClean="0"/>
              <a:t>mindset</a:t>
            </a:r>
            <a:r>
              <a:rPr lang="es-AR" sz="2700" dirty="0" smtClean="0"/>
              <a:t> “de la visibilidad al de la MEMORABILIDAD”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AR" dirty="0" smtClean="0"/>
          </a:p>
          <a:p>
            <a:pPr marL="0" indent="0">
              <a:buNone/>
            </a:pPr>
            <a:r>
              <a:rPr lang="es-AR" dirty="0" smtClean="0"/>
              <a:t>     		Solución 8: FAME MOMENTS</a:t>
            </a:r>
          </a:p>
          <a:p>
            <a:r>
              <a:rPr lang="es-AR" dirty="0" smtClean="0"/>
              <a:t>Con unos consumidores a menudo descreídos de lo que las marcas pueden hacer por ellos, y de lo que la publicidad les cuenta, conectar con sus conversaciones es clave para dejar de ser interruptores de su experiencia y convertirse de nuevo en </a:t>
            </a:r>
            <a:r>
              <a:rPr lang="es-AR" dirty="0" err="1" smtClean="0"/>
              <a:t>maximizadores</a:t>
            </a:r>
            <a:r>
              <a:rPr lang="es-AR" dirty="0" smtClean="0"/>
              <a:t> de significado.</a:t>
            </a:r>
          </a:p>
          <a:p>
            <a:endParaRPr lang="es-AR" dirty="0" smtClean="0"/>
          </a:p>
          <a:p>
            <a:r>
              <a:rPr lang="es-AR" dirty="0" smtClean="0"/>
              <a:t>Diseñamos momentos icónicos para las marcas, desde la intersección entre creatividad y data. Más allá de los contenidos, desarrollamos estructuras de fama para la marca en la conversación que generen </a:t>
            </a:r>
            <a:r>
              <a:rPr lang="es-AR" dirty="0" err="1" smtClean="0"/>
              <a:t>memorabilidad</a:t>
            </a:r>
            <a:r>
              <a:rPr lang="es-AR" dirty="0" smtClean="0"/>
              <a:t> y </a:t>
            </a:r>
            <a:r>
              <a:rPr lang="es-AR" dirty="0" err="1" smtClean="0"/>
              <a:t>engagement</a:t>
            </a:r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06234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348</TotalTime>
  <Words>386</Words>
  <Application>Microsoft Office PowerPoint</Application>
  <PresentationFormat>Presentación en pantalla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Adyacencia</vt:lpstr>
      <vt:lpstr> The Next Mindset </vt:lpstr>
      <vt:lpstr>Una nueva mentalidad frente a un mundo que cambió para siempre</vt:lpstr>
      <vt:lpstr>Una perspectiva distinta Este momento exige que abordemos cada toma de decisión desde una perspectiva distinta. Es hora de decidir si liderar el cambio o quedarse atrás del mismo.</vt:lpstr>
      <vt:lpstr>Ocho cambios mindset y ocho soluciones enmarcadas en tres ámbitos de actuación</vt:lpstr>
      <vt:lpstr>  INFLUENCIA</vt:lpstr>
      <vt:lpstr>      1) Del mindset “de pensar para las personas al de pensar para los LLMs» </vt:lpstr>
      <vt:lpstr> 2) Del mindset “de protegerse ante las regulaciones al de ANTICIPAR E INCIDIR EN LAS POLÍTICAS” </vt:lpstr>
      <vt:lpstr>  3) Del mindset “de los mensajes clave al de las NARRATIVAS ADAPTATIVAS” </vt:lpstr>
      <vt:lpstr> DECISION MAKING </vt:lpstr>
      <vt:lpstr> Del mindset “de almacenar datos al de VISUALIZAR DECISIONES”</vt:lpstr>
      <vt:lpstr>  Solución 5: GEOPOLITICS APPLIED TO THE STRATEGY</vt:lpstr>
      <vt:lpstr>  Solución 6: ANTIFRAGILITY </vt:lpstr>
      <vt:lpstr>  ENGAGEMENT </vt:lpstr>
      <vt:lpstr>   Del mindset “de seleccionar personas al de SER ELEGIDO POR ELLAS” </vt:lpstr>
      <vt:lpstr>  Del mindset “de la visibilidad al de la MEMORABILIDAD”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nueva mentalidad frente a un mundo que cambió para siempre</dc:title>
  <dc:creator>GabrielaM</dc:creator>
  <cp:lastModifiedBy>GabrielaM</cp:lastModifiedBy>
  <cp:revision>35</cp:revision>
  <dcterms:created xsi:type="dcterms:W3CDTF">2025-07-31T15:27:42Z</dcterms:created>
  <dcterms:modified xsi:type="dcterms:W3CDTF">2025-08-01T16:57:49Z</dcterms:modified>
</cp:coreProperties>
</file>